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98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7/24/2018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7/24/2018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7/24/2018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7/24/2018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7/24/2018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6939" y="626745"/>
            <a:ext cx="10358120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6939" y="1793493"/>
            <a:ext cx="9948545" cy="18586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7/24/2018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98219" y="883741"/>
            <a:ext cx="836549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b="1" dirty="0">
                <a:latin typeface="Times New Roman"/>
                <a:cs typeface="Times New Roman"/>
              </a:rPr>
              <a:t>SHALLOW</a:t>
            </a:r>
            <a:r>
              <a:rPr sz="5400" b="1" spc="-195" dirty="0">
                <a:latin typeface="Times New Roman"/>
                <a:cs typeface="Times New Roman"/>
              </a:rPr>
              <a:t> </a:t>
            </a:r>
            <a:r>
              <a:rPr sz="5400" b="1" spc="-40" dirty="0">
                <a:latin typeface="Times New Roman"/>
                <a:cs typeface="Times New Roman"/>
              </a:rPr>
              <a:t>FOUNDATION</a:t>
            </a:r>
            <a:endParaRPr sz="5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98219" y="1957577"/>
            <a:ext cx="9438005" cy="35109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Foundation is shallow if its depth is equal to </a:t>
            </a:r>
            <a:r>
              <a:rPr sz="2800" dirty="0">
                <a:latin typeface="Times New Roman"/>
                <a:cs typeface="Times New Roman"/>
              </a:rPr>
              <a:t>or </a:t>
            </a:r>
            <a:r>
              <a:rPr sz="2800" spc="-5" dirty="0">
                <a:latin typeface="Times New Roman"/>
                <a:cs typeface="Times New Roman"/>
              </a:rPr>
              <a:t>less than its</a:t>
            </a:r>
            <a:r>
              <a:rPr sz="2800" spc="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width.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4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b="1" spc="-45" dirty="0">
                <a:latin typeface="Times New Roman"/>
                <a:cs typeface="Times New Roman"/>
              </a:rPr>
              <a:t>Types </a:t>
            </a:r>
            <a:r>
              <a:rPr sz="2800" b="1" spc="-5" dirty="0">
                <a:latin typeface="Times New Roman"/>
                <a:cs typeface="Times New Roman"/>
              </a:rPr>
              <a:t>of </a:t>
            </a:r>
            <a:r>
              <a:rPr sz="2800" b="1" dirty="0">
                <a:latin typeface="Times New Roman"/>
                <a:cs typeface="Times New Roman"/>
              </a:rPr>
              <a:t>shallow</a:t>
            </a:r>
            <a:r>
              <a:rPr sz="2800" b="1" spc="5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foundation</a:t>
            </a:r>
            <a:endParaRPr sz="2800">
              <a:latin typeface="Times New Roman"/>
              <a:cs typeface="Times New Roman"/>
            </a:endParaRPr>
          </a:p>
          <a:p>
            <a:pPr marL="607060" indent="-594360">
              <a:lnSpc>
                <a:spcPct val="100000"/>
              </a:lnSpc>
              <a:spcBef>
                <a:spcPts val="600"/>
              </a:spcBef>
              <a:buFont typeface="Arial"/>
              <a:buAutoNum type="arabicPeriod"/>
              <a:tabLst>
                <a:tab pos="607060" algn="l"/>
                <a:tab pos="607695" algn="l"/>
              </a:tabLst>
            </a:pPr>
            <a:r>
              <a:rPr sz="2800" spc="-5" dirty="0">
                <a:latin typeface="Times New Roman"/>
                <a:cs typeface="Times New Roman"/>
              </a:rPr>
              <a:t>Spread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footings</a:t>
            </a:r>
            <a:endParaRPr sz="2800">
              <a:latin typeface="Times New Roman"/>
              <a:cs typeface="Times New Roman"/>
            </a:endParaRPr>
          </a:p>
          <a:p>
            <a:pPr marL="527685" indent="-514984">
              <a:lnSpc>
                <a:spcPct val="100000"/>
              </a:lnSpc>
              <a:spcBef>
                <a:spcPts val="73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spc="-5" dirty="0">
                <a:latin typeface="Times New Roman"/>
                <a:cs typeface="Times New Roman"/>
              </a:rPr>
              <a:t>Combined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footings</a:t>
            </a:r>
            <a:endParaRPr sz="2800">
              <a:latin typeface="Times New Roman"/>
              <a:cs typeface="Times New Roman"/>
            </a:endParaRPr>
          </a:p>
          <a:p>
            <a:pPr marL="527685" indent="-514984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spc="-155" dirty="0">
                <a:latin typeface="Arial"/>
                <a:cs typeface="Arial"/>
              </a:rPr>
              <a:t>Strap </a:t>
            </a:r>
            <a:r>
              <a:rPr sz="2800" spc="-25" dirty="0">
                <a:latin typeface="Arial"/>
                <a:cs typeface="Arial"/>
              </a:rPr>
              <a:t>or </a:t>
            </a:r>
            <a:r>
              <a:rPr sz="2800" spc="-90" dirty="0">
                <a:latin typeface="Arial"/>
                <a:cs typeface="Arial"/>
              </a:rPr>
              <a:t>cantilever</a:t>
            </a:r>
            <a:r>
              <a:rPr sz="2800" spc="-254" dirty="0">
                <a:latin typeface="Arial"/>
                <a:cs typeface="Arial"/>
              </a:rPr>
              <a:t> </a:t>
            </a:r>
            <a:r>
              <a:rPr sz="2800" spc="-80" dirty="0">
                <a:latin typeface="Arial"/>
                <a:cs typeface="Arial"/>
              </a:rPr>
              <a:t>footings</a:t>
            </a:r>
            <a:endParaRPr sz="2800">
              <a:latin typeface="Arial"/>
              <a:cs typeface="Arial"/>
            </a:endParaRPr>
          </a:p>
          <a:p>
            <a:pPr marL="527685" indent="-514984">
              <a:lnSpc>
                <a:spcPct val="100000"/>
              </a:lnSpc>
              <a:spcBef>
                <a:spcPts val="68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spc="-10" dirty="0">
                <a:latin typeface="Arial"/>
                <a:cs typeface="Arial"/>
              </a:rPr>
              <a:t>Mat </a:t>
            </a:r>
            <a:r>
              <a:rPr sz="2800" spc="-25" dirty="0">
                <a:latin typeface="Arial"/>
                <a:cs typeface="Arial"/>
              </a:rPr>
              <a:t>or </a:t>
            </a:r>
            <a:r>
              <a:rPr sz="2800" spc="-5" dirty="0">
                <a:latin typeface="Arial"/>
                <a:cs typeface="Arial"/>
              </a:rPr>
              <a:t>raft</a:t>
            </a:r>
            <a:r>
              <a:rPr sz="2800" spc="-425" dirty="0">
                <a:latin typeface="Arial"/>
                <a:cs typeface="Arial"/>
              </a:rPr>
              <a:t> </a:t>
            </a:r>
            <a:r>
              <a:rPr sz="2800" spc="-65" dirty="0">
                <a:latin typeface="Arial"/>
                <a:cs typeface="Arial"/>
              </a:rPr>
              <a:t>foundation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26745"/>
            <a:ext cx="556704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4. Mat or raft</a:t>
            </a:r>
            <a:r>
              <a:rPr spc="-100" dirty="0"/>
              <a:t> </a:t>
            </a:r>
            <a:r>
              <a:rPr dirty="0"/>
              <a:t>foundation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93493"/>
            <a:ext cx="9487535" cy="173228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241300" marR="346710" indent="-228600">
              <a:lnSpc>
                <a:spcPts val="3020"/>
              </a:lnSpc>
              <a:spcBef>
                <a:spcPts val="480"/>
              </a:spcBef>
              <a:buChar char="•"/>
              <a:tabLst>
                <a:tab pos="320675" algn="l"/>
                <a:tab pos="321310" algn="l"/>
              </a:tabLst>
            </a:pPr>
            <a:r>
              <a:rPr sz="2800" spc="40" dirty="0">
                <a:latin typeface="Arial"/>
                <a:cs typeface="Arial"/>
              </a:rPr>
              <a:t>It </a:t>
            </a:r>
            <a:r>
              <a:rPr sz="2800" spc="-145" dirty="0">
                <a:latin typeface="Arial"/>
                <a:cs typeface="Arial"/>
              </a:rPr>
              <a:t>is </a:t>
            </a:r>
            <a:r>
              <a:rPr sz="2800" spc="-220" dirty="0">
                <a:latin typeface="Arial"/>
                <a:cs typeface="Arial"/>
              </a:rPr>
              <a:t>a </a:t>
            </a:r>
            <a:r>
              <a:rPr sz="2800" spc="-110" dirty="0">
                <a:latin typeface="Arial"/>
                <a:cs typeface="Arial"/>
              </a:rPr>
              <a:t>combined </a:t>
            </a:r>
            <a:r>
              <a:rPr sz="2800" spc="-50" dirty="0">
                <a:latin typeface="Arial"/>
                <a:cs typeface="Arial"/>
              </a:rPr>
              <a:t>footing </a:t>
            </a:r>
            <a:r>
              <a:rPr sz="2800" spc="-5" dirty="0">
                <a:latin typeface="Arial"/>
                <a:cs typeface="Arial"/>
              </a:rPr>
              <a:t>that </a:t>
            </a:r>
            <a:r>
              <a:rPr sz="2800" spc="-165" dirty="0">
                <a:latin typeface="Arial"/>
                <a:cs typeface="Arial"/>
              </a:rPr>
              <a:t>covers </a:t>
            </a:r>
            <a:r>
              <a:rPr sz="2800" spc="-35" dirty="0">
                <a:latin typeface="Arial"/>
                <a:cs typeface="Arial"/>
              </a:rPr>
              <a:t>the</a:t>
            </a:r>
            <a:r>
              <a:rPr sz="2800" spc="-585" dirty="0">
                <a:latin typeface="Arial"/>
                <a:cs typeface="Arial"/>
              </a:rPr>
              <a:t> </a:t>
            </a:r>
            <a:r>
              <a:rPr sz="2800" spc="-50" dirty="0">
                <a:latin typeface="Arial"/>
                <a:cs typeface="Arial"/>
              </a:rPr>
              <a:t>entire </a:t>
            </a:r>
            <a:r>
              <a:rPr sz="2800" spc="-150" dirty="0">
                <a:latin typeface="Arial"/>
                <a:cs typeface="Arial"/>
              </a:rPr>
              <a:t>area </a:t>
            </a:r>
            <a:r>
              <a:rPr sz="2800" spc="-105" dirty="0">
                <a:latin typeface="Arial"/>
                <a:cs typeface="Arial"/>
              </a:rPr>
              <a:t>beneath </a:t>
            </a:r>
            <a:r>
              <a:rPr sz="2800" spc="-220" dirty="0">
                <a:latin typeface="Arial"/>
                <a:cs typeface="Arial"/>
              </a:rPr>
              <a:t>a  </a:t>
            </a:r>
            <a:r>
              <a:rPr sz="2800" spc="-65" dirty="0">
                <a:latin typeface="Arial"/>
                <a:cs typeface="Arial"/>
              </a:rPr>
              <a:t>structure </a:t>
            </a:r>
            <a:r>
              <a:rPr sz="2800" spc="-135" dirty="0">
                <a:latin typeface="Arial"/>
                <a:cs typeface="Arial"/>
              </a:rPr>
              <a:t>and </a:t>
            </a:r>
            <a:r>
              <a:rPr sz="2800" spc="-100" dirty="0">
                <a:latin typeface="Arial"/>
                <a:cs typeface="Arial"/>
              </a:rPr>
              <a:t>supports </a:t>
            </a:r>
            <a:r>
              <a:rPr sz="2800" spc="-60" dirty="0">
                <a:latin typeface="Arial"/>
                <a:cs typeface="Arial"/>
              </a:rPr>
              <a:t>all </a:t>
            </a:r>
            <a:r>
              <a:rPr sz="2800" spc="-35" dirty="0">
                <a:latin typeface="Arial"/>
                <a:cs typeface="Arial"/>
              </a:rPr>
              <a:t>the </a:t>
            </a:r>
            <a:r>
              <a:rPr sz="2800" spc="-114" dirty="0">
                <a:latin typeface="Arial"/>
                <a:cs typeface="Arial"/>
              </a:rPr>
              <a:t>walls </a:t>
            </a:r>
            <a:r>
              <a:rPr sz="2800" spc="-135" dirty="0">
                <a:latin typeface="Arial"/>
                <a:cs typeface="Arial"/>
              </a:rPr>
              <a:t>and</a:t>
            </a:r>
            <a:r>
              <a:rPr sz="2800" spc="-409" dirty="0">
                <a:latin typeface="Arial"/>
                <a:cs typeface="Arial"/>
              </a:rPr>
              <a:t> </a:t>
            </a:r>
            <a:r>
              <a:rPr sz="2800" spc="-125" dirty="0">
                <a:latin typeface="Arial"/>
                <a:cs typeface="Arial"/>
              </a:rPr>
              <a:t>columns.</a:t>
            </a:r>
            <a:endParaRPr sz="2800">
              <a:latin typeface="Arial"/>
              <a:cs typeface="Arial"/>
            </a:endParaRPr>
          </a:p>
          <a:p>
            <a:pPr marL="241300" marR="5080" indent="-228600">
              <a:lnSpc>
                <a:spcPts val="3020"/>
              </a:lnSpc>
              <a:spcBef>
                <a:spcPts val="1015"/>
              </a:spcBef>
              <a:buChar char="•"/>
              <a:tabLst>
                <a:tab pos="241300" algn="l"/>
              </a:tabLst>
            </a:pPr>
            <a:r>
              <a:rPr sz="2800" spc="-200" dirty="0">
                <a:latin typeface="Arial"/>
                <a:cs typeface="Arial"/>
              </a:rPr>
              <a:t>Used </a:t>
            </a:r>
            <a:r>
              <a:rPr sz="2800" spc="-90" dirty="0">
                <a:latin typeface="Arial"/>
                <a:cs typeface="Arial"/>
              </a:rPr>
              <a:t>on </a:t>
            </a:r>
            <a:r>
              <a:rPr sz="2800" spc="-45" dirty="0">
                <a:latin typeface="Arial"/>
                <a:cs typeface="Arial"/>
              </a:rPr>
              <a:t>soft </a:t>
            </a:r>
            <a:r>
              <a:rPr sz="2800" spc="-25" dirty="0">
                <a:latin typeface="Arial"/>
                <a:cs typeface="Arial"/>
              </a:rPr>
              <a:t>or </a:t>
            </a:r>
            <a:r>
              <a:rPr sz="2800" spc="-125" dirty="0">
                <a:latin typeface="Arial"/>
                <a:cs typeface="Arial"/>
              </a:rPr>
              <a:t>loose </a:t>
            </a:r>
            <a:r>
              <a:rPr sz="2800" spc="-140" dirty="0">
                <a:latin typeface="Arial"/>
                <a:cs typeface="Arial"/>
              </a:rPr>
              <a:t>soils </a:t>
            </a:r>
            <a:r>
              <a:rPr sz="2800" spc="15" dirty="0">
                <a:latin typeface="Arial"/>
                <a:cs typeface="Arial"/>
              </a:rPr>
              <a:t>with </a:t>
            </a:r>
            <a:r>
              <a:rPr sz="2800" spc="-40" dirty="0">
                <a:latin typeface="Arial"/>
                <a:cs typeface="Arial"/>
              </a:rPr>
              <a:t>low </a:t>
            </a:r>
            <a:r>
              <a:rPr sz="2800" spc="-114" dirty="0">
                <a:latin typeface="Arial"/>
                <a:cs typeface="Arial"/>
              </a:rPr>
              <a:t>bearing </a:t>
            </a:r>
            <a:r>
              <a:rPr sz="2800" spc="-120" dirty="0">
                <a:latin typeface="Arial"/>
                <a:cs typeface="Arial"/>
              </a:rPr>
              <a:t>capacity </a:t>
            </a:r>
            <a:r>
              <a:rPr sz="2800" spc="-260" dirty="0">
                <a:latin typeface="Arial"/>
                <a:cs typeface="Arial"/>
              </a:rPr>
              <a:t>as </a:t>
            </a:r>
            <a:r>
              <a:rPr sz="2800" spc="-65" dirty="0">
                <a:latin typeface="Arial"/>
                <a:cs typeface="Arial"/>
              </a:rPr>
              <a:t>they</a:t>
            </a:r>
            <a:r>
              <a:rPr sz="2800" spc="-520" dirty="0">
                <a:latin typeface="Arial"/>
                <a:cs typeface="Arial"/>
              </a:rPr>
              <a:t> </a:t>
            </a:r>
            <a:r>
              <a:rPr sz="2800" spc="-185" dirty="0">
                <a:latin typeface="Arial"/>
                <a:cs typeface="Arial"/>
              </a:rPr>
              <a:t>can  </a:t>
            </a:r>
            <a:r>
              <a:rPr sz="2800" spc="-150" dirty="0">
                <a:latin typeface="Arial"/>
                <a:cs typeface="Arial"/>
              </a:rPr>
              <a:t>spread </a:t>
            </a:r>
            <a:r>
              <a:rPr sz="2800" spc="-140" dirty="0">
                <a:latin typeface="Arial"/>
                <a:cs typeface="Arial"/>
              </a:rPr>
              <a:t>loads </a:t>
            </a:r>
            <a:r>
              <a:rPr sz="2800" spc="-100" dirty="0">
                <a:latin typeface="Arial"/>
                <a:cs typeface="Arial"/>
              </a:rPr>
              <a:t>over larger</a:t>
            </a:r>
            <a:r>
              <a:rPr sz="2800" spc="-204" dirty="0">
                <a:latin typeface="Arial"/>
                <a:cs typeface="Arial"/>
              </a:rPr>
              <a:t> </a:t>
            </a:r>
            <a:r>
              <a:rPr sz="2800" spc="-135" dirty="0">
                <a:latin typeface="Arial"/>
                <a:cs typeface="Arial"/>
              </a:rPr>
              <a:t>area.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75611" y="1323847"/>
            <a:ext cx="6731476" cy="39734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969261" y="1317497"/>
            <a:ext cx="6884670" cy="4010025"/>
          </a:xfrm>
          <a:custGeom>
            <a:avLst/>
            <a:gdLst/>
            <a:ahLst/>
            <a:cxnLst/>
            <a:rect l="l" t="t" r="r" b="b"/>
            <a:pathLst>
              <a:path w="6884670" h="4010025">
                <a:moveTo>
                  <a:pt x="0" y="4009516"/>
                </a:moveTo>
                <a:lnTo>
                  <a:pt x="6884416" y="4009516"/>
                </a:lnTo>
                <a:lnTo>
                  <a:pt x="6884416" y="0"/>
                </a:lnTo>
                <a:lnTo>
                  <a:pt x="0" y="0"/>
                </a:lnTo>
                <a:lnTo>
                  <a:pt x="0" y="4009516"/>
                </a:lnTo>
                <a:close/>
              </a:path>
            </a:pathLst>
          </a:custGeom>
          <a:ln w="12700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26745"/>
            <a:ext cx="431863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dirty="0">
                <a:latin typeface="Times New Roman"/>
                <a:cs typeface="Times New Roman"/>
              </a:rPr>
              <a:t>1. </a:t>
            </a:r>
            <a:r>
              <a:rPr b="1" spc="-15" dirty="0">
                <a:latin typeface="Times New Roman"/>
                <a:cs typeface="Times New Roman"/>
              </a:rPr>
              <a:t>Spread</a:t>
            </a:r>
            <a:r>
              <a:rPr b="1" spc="-75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footings</a:t>
            </a:r>
          </a:p>
        </p:txBody>
      </p:sp>
      <p:sp>
        <p:nvSpPr>
          <p:cNvPr id="3" name="object 3"/>
          <p:cNvSpPr/>
          <p:nvPr/>
        </p:nvSpPr>
        <p:spPr>
          <a:xfrm>
            <a:off x="725423" y="3144011"/>
            <a:ext cx="723900" cy="5593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90600" y="3121151"/>
            <a:ext cx="7010400" cy="5821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525511" y="3121151"/>
            <a:ext cx="652272" cy="58216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241300" marR="5080" indent="-228600">
              <a:lnSpc>
                <a:spcPts val="3020"/>
              </a:lnSpc>
              <a:spcBef>
                <a:spcPts val="480"/>
              </a:spcBef>
              <a:buSzPct val="96428"/>
              <a:buFont typeface="Wingdings"/>
              <a:buChar char=""/>
              <a:tabLst>
                <a:tab pos="295910" algn="l"/>
              </a:tabLst>
            </a:pPr>
            <a:r>
              <a:rPr spc="-210" dirty="0"/>
              <a:t>Spreads </a:t>
            </a:r>
            <a:r>
              <a:rPr spc="-35" dirty="0"/>
              <a:t>the </a:t>
            </a:r>
            <a:r>
              <a:rPr spc="-120" dirty="0"/>
              <a:t>super-imposed </a:t>
            </a:r>
            <a:r>
              <a:rPr spc="-95" dirty="0"/>
              <a:t>load </a:t>
            </a:r>
            <a:r>
              <a:rPr spc="-10" dirty="0"/>
              <a:t>of </a:t>
            </a:r>
            <a:r>
              <a:rPr spc="-220" dirty="0"/>
              <a:t>a </a:t>
            </a:r>
            <a:r>
              <a:rPr spc="-60" dirty="0"/>
              <a:t>wall </a:t>
            </a:r>
            <a:r>
              <a:rPr spc="-25" dirty="0"/>
              <a:t>or </a:t>
            </a:r>
            <a:r>
              <a:rPr spc="-220" dirty="0"/>
              <a:t>a </a:t>
            </a:r>
            <a:r>
              <a:rPr spc="-100" dirty="0"/>
              <a:t>column over </a:t>
            </a:r>
            <a:r>
              <a:rPr spc="-220" dirty="0"/>
              <a:t>a</a:t>
            </a:r>
            <a:r>
              <a:rPr spc="-455" dirty="0"/>
              <a:t> </a:t>
            </a:r>
            <a:r>
              <a:rPr spc="-100" dirty="0"/>
              <a:t>larger  </a:t>
            </a:r>
            <a:r>
              <a:rPr spc="-135" dirty="0"/>
              <a:t>area.</a:t>
            </a:r>
          </a:p>
          <a:p>
            <a:pPr marL="241300" indent="-228600">
              <a:lnSpc>
                <a:spcPct val="100000"/>
              </a:lnSpc>
              <a:spcBef>
                <a:spcPts val="635"/>
              </a:spcBef>
              <a:buSzPct val="96428"/>
              <a:buFont typeface="Wingdings"/>
              <a:buChar char=""/>
              <a:tabLst>
                <a:tab pos="295910" algn="l"/>
              </a:tabLst>
            </a:pPr>
            <a:r>
              <a:rPr spc="-200" dirty="0"/>
              <a:t>Used </a:t>
            </a:r>
            <a:r>
              <a:rPr spc="-90" dirty="0"/>
              <a:t>where </a:t>
            </a:r>
            <a:r>
              <a:rPr spc="-35" dirty="0"/>
              <a:t>the </a:t>
            </a:r>
            <a:r>
              <a:rPr spc="-140" dirty="0"/>
              <a:t>loads </a:t>
            </a:r>
            <a:r>
              <a:rPr spc="-130" dirty="0"/>
              <a:t>are </a:t>
            </a:r>
            <a:r>
              <a:rPr spc="-35" dirty="0"/>
              <a:t>light </a:t>
            </a:r>
            <a:r>
              <a:rPr spc="-25" dirty="0"/>
              <a:t>or </a:t>
            </a:r>
            <a:r>
              <a:rPr spc="-55" dirty="0"/>
              <a:t>there </a:t>
            </a:r>
            <a:r>
              <a:rPr spc="-130" dirty="0"/>
              <a:t>are </a:t>
            </a:r>
            <a:r>
              <a:rPr spc="-105" dirty="0"/>
              <a:t>strong shallow</a:t>
            </a:r>
            <a:r>
              <a:rPr spc="-585" dirty="0"/>
              <a:t> </a:t>
            </a:r>
            <a:r>
              <a:rPr spc="-130" dirty="0"/>
              <a:t>soils.</a:t>
            </a: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SzPct val="96428"/>
              <a:buFont typeface="Wingdings"/>
              <a:buChar char=""/>
              <a:tabLst>
                <a:tab pos="295910" algn="l"/>
              </a:tabLst>
            </a:pPr>
            <a:r>
              <a:rPr spc="-195" dirty="0"/>
              <a:t>Spread </a:t>
            </a:r>
            <a:r>
              <a:rPr spc="-50" dirty="0"/>
              <a:t>footing </a:t>
            </a:r>
            <a:r>
              <a:rPr spc="-170" dirty="0"/>
              <a:t>may </a:t>
            </a:r>
            <a:r>
              <a:rPr spc="-130" dirty="0"/>
              <a:t>be </a:t>
            </a:r>
            <a:r>
              <a:rPr spc="-10" dirty="0"/>
              <a:t>of </a:t>
            </a:r>
            <a:r>
              <a:rPr spc="-40" dirty="0"/>
              <a:t>the </a:t>
            </a:r>
            <a:r>
              <a:rPr spc="-55" dirty="0"/>
              <a:t>following </a:t>
            </a:r>
            <a:r>
              <a:rPr spc="-114" dirty="0"/>
              <a:t>types</a:t>
            </a:r>
            <a:r>
              <a:rPr spc="-450" dirty="0"/>
              <a:t> </a:t>
            </a:r>
            <a:r>
              <a:rPr spc="-165" dirty="0"/>
              <a:t>–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428613" y="4223384"/>
            <a:ext cx="17125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55" dirty="0">
                <a:latin typeface="Trebuchet MS"/>
                <a:cs typeface="Trebuchet MS"/>
              </a:rPr>
              <a:t>Pad</a:t>
            </a:r>
            <a:r>
              <a:rPr sz="2800" b="1" spc="-265" dirty="0">
                <a:latin typeface="Trebuchet MS"/>
                <a:cs typeface="Trebuchet MS"/>
              </a:rPr>
              <a:t> </a:t>
            </a:r>
            <a:r>
              <a:rPr sz="2800" b="1" spc="-130" dirty="0">
                <a:latin typeface="Trebuchet MS"/>
                <a:cs typeface="Trebuchet MS"/>
              </a:rPr>
              <a:t>footing</a:t>
            </a:r>
            <a:endParaRPr sz="28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498716" y="5244490"/>
            <a:ext cx="18300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55" dirty="0">
                <a:latin typeface="Trebuchet MS"/>
                <a:cs typeface="Trebuchet MS"/>
              </a:rPr>
              <a:t>strip</a:t>
            </a:r>
            <a:r>
              <a:rPr sz="2800" b="1" spc="-254" dirty="0">
                <a:latin typeface="Trebuchet MS"/>
                <a:cs typeface="Trebuchet MS"/>
              </a:rPr>
              <a:t> </a:t>
            </a:r>
            <a:r>
              <a:rPr sz="2800" b="1" spc="-130" dirty="0">
                <a:latin typeface="Trebuchet MS"/>
                <a:cs typeface="Trebuchet MS"/>
              </a:rPr>
              <a:t>footing</a:t>
            </a:r>
            <a:endParaRPr sz="28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16939" y="3624859"/>
            <a:ext cx="3997325" cy="309435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527685" indent="-514984">
              <a:lnSpc>
                <a:spcPct val="100000"/>
              </a:lnSpc>
              <a:spcBef>
                <a:spcPts val="775"/>
              </a:spcBef>
              <a:buAutoNum type="arabicParenR"/>
              <a:tabLst>
                <a:tab pos="527685" algn="l"/>
                <a:tab pos="528320" algn="l"/>
              </a:tabLst>
            </a:pPr>
            <a:r>
              <a:rPr sz="2800" spc="-180" dirty="0">
                <a:latin typeface="Arial"/>
                <a:cs typeface="Arial"/>
              </a:rPr>
              <a:t>Single </a:t>
            </a:r>
            <a:r>
              <a:rPr sz="2800" spc="-100" dirty="0">
                <a:latin typeface="Arial"/>
                <a:cs typeface="Arial"/>
              </a:rPr>
              <a:t>column</a:t>
            </a:r>
            <a:r>
              <a:rPr sz="2800" spc="-165" dirty="0">
                <a:latin typeface="Arial"/>
                <a:cs typeface="Arial"/>
              </a:rPr>
              <a:t> </a:t>
            </a:r>
            <a:r>
              <a:rPr sz="2800" spc="-50" dirty="0">
                <a:latin typeface="Arial"/>
                <a:cs typeface="Arial"/>
              </a:rPr>
              <a:t>footing</a:t>
            </a:r>
            <a:endParaRPr sz="2800">
              <a:latin typeface="Arial"/>
              <a:cs typeface="Arial"/>
            </a:endParaRPr>
          </a:p>
          <a:p>
            <a:pPr marL="527685" indent="-514984">
              <a:lnSpc>
                <a:spcPct val="100000"/>
              </a:lnSpc>
              <a:spcBef>
                <a:spcPts val="670"/>
              </a:spcBef>
              <a:buAutoNum type="arabicParenR"/>
              <a:tabLst>
                <a:tab pos="527685" algn="l"/>
                <a:tab pos="528320" algn="l"/>
              </a:tabLst>
            </a:pPr>
            <a:r>
              <a:rPr sz="2800" spc="-155" dirty="0">
                <a:latin typeface="Arial"/>
                <a:cs typeface="Arial"/>
              </a:rPr>
              <a:t>Stepped </a:t>
            </a:r>
            <a:r>
              <a:rPr sz="2800" spc="-100" dirty="0">
                <a:latin typeface="Arial"/>
                <a:cs typeface="Arial"/>
              </a:rPr>
              <a:t>column</a:t>
            </a:r>
            <a:r>
              <a:rPr sz="2800" spc="-165" dirty="0">
                <a:latin typeface="Arial"/>
                <a:cs typeface="Arial"/>
              </a:rPr>
              <a:t> </a:t>
            </a:r>
            <a:r>
              <a:rPr sz="2800" spc="-50" dirty="0">
                <a:latin typeface="Arial"/>
                <a:cs typeface="Arial"/>
              </a:rPr>
              <a:t>footing</a:t>
            </a:r>
            <a:endParaRPr sz="2800">
              <a:latin typeface="Arial"/>
              <a:cs typeface="Arial"/>
            </a:endParaRPr>
          </a:p>
          <a:p>
            <a:pPr marL="527685" indent="-514984">
              <a:lnSpc>
                <a:spcPct val="100000"/>
              </a:lnSpc>
              <a:spcBef>
                <a:spcPts val="660"/>
              </a:spcBef>
              <a:buAutoNum type="arabicParenR"/>
              <a:tabLst>
                <a:tab pos="527685" algn="l"/>
                <a:tab pos="528320" algn="l"/>
              </a:tabLst>
            </a:pPr>
            <a:r>
              <a:rPr sz="2800" spc="-160" dirty="0">
                <a:latin typeface="Arial"/>
                <a:cs typeface="Arial"/>
              </a:rPr>
              <a:t>Slopped </a:t>
            </a:r>
            <a:r>
              <a:rPr sz="2800" spc="-100" dirty="0">
                <a:latin typeface="Arial"/>
                <a:cs typeface="Arial"/>
              </a:rPr>
              <a:t>column</a:t>
            </a:r>
            <a:r>
              <a:rPr sz="2800" spc="-170" dirty="0">
                <a:latin typeface="Arial"/>
                <a:cs typeface="Arial"/>
              </a:rPr>
              <a:t> </a:t>
            </a:r>
            <a:r>
              <a:rPr sz="2800" spc="-50" dirty="0">
                <a:latin typeface="Arial"/>
                <a:cs typeface="Arial"/>
              </a:rPr>
              <a:t>footing</a:t>
            </a:r>
            <a:endParaRPr sz="2800">
              <a:latin typeface="Arial"/>
              <a:cs typeface="Arial"/>
            </a:endParaRPr>
          </a:p>
          <a:p>
            <a:pPr marL="527685" indent="-514984">
              <a:lnSpc>
                <a:spcPct val="100000"/>
              </a:lnSpc>
              <a:spcBef>
                <a:spcPts val="665"/>
              </a:spcBef>
              <a:buAutoNum type="arabicParenR"/>
              <a:tabLst>
                <a:tab pos="527685" algn="l"/>
                <a:tab pos="528320" algn="l"/>
              </a:tabLst>
            </a:pPr>
            <a:r>
              <a:rPr sz="2800" spc="-160" dirty="0">
                <a:latin typeface="Arial"/>
                <a:cs typeface="Arial"/>
              </a:rPr>
              <a:t>Simple </a:t>
            </a:r>
            <a:r>
              <a:rPr sz="2800" spc="-110" dirty="0">
                <a:latin typeface="Arial"/>
                <a:cs typeface="Arial"/>
              </a:rPr>
              <a:t>Wall</a:t>
            </a:r>
            <a:r>
              <a:rPr sz="2800" spc="-140" dirty="0">
                <a:latin typeface="Arial"/>
                <a:cs typeface="Arial"/>
              </a:rPr>
              <a:t> </a:t>
            </a:r>
            <a:r>
              <a:rPr sz="2800" spc="-50" dirty="0">
                <a:latin typeface="Arial"/>
                <a:cs typeface="Arial"/>
              </a:rPr>
              <a:t>footing</a:t>
            </a:r>
            <a:endParaRPr sz="2800">
              <a:latin typeface="Arial"/>
              <a:cs typeface="Arial"/>
            </a:endParaRPr>
          </a:p>
          <a:p>
            <a:pPr marL="527685" indent="-514984">
              <a:lnSpc>
                <a:spcPct val="100000"/>
              </a:lnSpc>
              <a:spcBef>
                <a:spcPts val="670"/>
              </a:spcBef>
              <a:buAutoNum type="arabicParenR"/>
              <a:tabLst>
                <a:tab pos="527685" algn="l"/>
                <a:tab pos="528320" algn="l"/>
              </a:tabLst>
            </a:pPr>
            <a:r>
              <a:rPr sz="2800" spc="-155" dirty="0">
                <a:latin typeface="Arial"/>
                <a:cs typeface="Arial"/>
              </a:rPr>
              <a:t>Stepped </a:t>
            </a:r>
            <a:r>
              <a:rPr sz="2800" spc="-60" dirty="0">
                <a:latin typeface="Arial"/>
                <a:cs typeface="Arial"/>
              </a:rPr>
              <a:t>wall</a:t>
            </a:r>
            <a:r>
              <a:rPr sz="2800" spc="-155" dirty="0">
                <a:latin typeface="Arial"/>
                <a:cs typeface="Arial"/>
              </a:rPr>
              <a:t> </a:t>
            </a:r>
            <a:r>
              <a:rPr sz="2800" spc="-50" dirty="0">
                <a:latin typeface="Arial"/>
                <a:cs typeface="Arial"/>
              </a:rPr>
              <a:t>footing</a:t>
            </a:r>
            <a:endParaRPr sz="2800">
              <a:latin typeface="Arial"/>
              <a:cs typeface="Arial"/>
            </a:endParaRPr>
          </a:p>
          <a:p>
            <a:pPr marL="527685" indent="-514984">
              <a:lnSpc>
                <a:spcPct val="100000"/>
              </a:lnSpc>
              <a:spcBef>
                <a:spcPts val="660"/>
              </a:spcBef>
              <a:buAutoNum type="arabicParenR"/>
              <a:tabLst>
                <a:tab pos="527685" algn="l"/>
                <a:tab pos="528320" algn="l"/>
              </a:tabLst>
            </a:pPr>
            <a:r>
              <a:rPr sz="2800" spc="-125" dirty="0">
                <a:latin typeface="Arial"/>
                <a:cs typeface="Arial"/>
              </a:rPr>
              <a:t>Grillage</a:t>
            </a:r>
            <a:r>
              <a:rPr sz="2800" spc="-175" dirty="0">
                <a:latin typeface="Arial"/>
                <a:cs typeface="Arial"/>
              </a:rPr>
              <a:t> </a:t>
            </a:r>
            <a:r>
              <a:rPr sz="2800" spc="-60" dirty="0">
                <a:latin typeface="Arial"/>
                <a:cs typeface="Arial"/>
              </a:rPr>
              <a:t>foundation</a:t>
            </a:r>
            <a:endParaRPr sz="28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123179" y="3835019"/>
            <a:ext cx="619760" cy="1187450"/>
          </a:xfrm>
          <a:custGeom>
            <a:avLst/>
            <a:gdLst/>
            <a:ahLst/>
            <a:cxnLst/>
            <a:rect l="l" t="t" r="r" b="b"/>
            <a:pathLst>
              <a:path w="619760" h="1187450">
                <a:moveTo>
                  <a:pt x="0" y="0"/>
                </a:moveTo>
                <a:lnTo>
                  <a:pt x="71022" y="1363"/>
                </a:lnTo>
                <a:lnTo>
                  <a:pt x="136220" y="5245"/>
                </a:lnTo>
                <a:lnTo>
                  <a:pt x="193733" y="11336"/>
                </a:lnTo>
                <a:lnTo>
                  <a:pt x="241702" y="19324"/>
                </a:lnTo>
                <a:lnTo>
                  <a:pt x="301572" y="39748"/>
                </a:lnTo>
                <a:lnTo>
                  <a:pt x="309753" y="51561"/>
                </a:lnTo>
                <a:lnTo>
                  <a:pt x="309753" y="542035"/>
                </a:lnTo>
                <a:lnTo>
                  <a:pt x="317933" y="553896"/>
                </a:lnTo>
                <a:lnTo>
                  <a:pt x="341237" y="564779"/>
                </a:lnTo>
                <a:lnTo>
                  <a:pt x="425772" y="582378"/>
                </a:lnTo>
                <a:lnTo>
                  <a:pt x="483285" y="588476"/>
                </a:lnTo>
                <a:lnTo>
                  <a:pt x="548483" y="592361"/>
                </a:lnTo>
                <a:lnTo>
                  <a:pt x="619506" y="593724"/>
                </a:lnTo>
                <a:lnTo>
                  <a:pt x="548483" y="595088"/>
                </a:lnTo>
                <a:lnTo>
                  <a:pt x="483285" y="598970"/>
                </a:lnTo>
                <a:lnTo>
                  <a:pt x="425772" y="605061"/>
                </a:lnTo>
                <a:lnTo>
                  <a:pt x="377803" y="613049"/>
                </a:lnTo>
                <a:lnTo>
                  <a:pt x="317933" y="633473"/>
                </a:lnTo>
                <a:lnTo>
                  <a:pt x="309753" y="645286"/>
                </a:lnTo>
                <a:lnTo>
                  <a:pt x="309753" y="1135760"/>
                </a:lnTo>
                <a:lnTo>
                  <a:pt x="301572" y="1147574"/>
                </a:lnTo>
                <a:lnTo>
                  <a:pt x="278268" y="1158424"/>
                </a:lnTo>
                <a:lnTo>
                  <a:pt x="193733" y="1175986"/>
                </a:lnTo>
                <a:lnTo>
                  <a:pt x="136220" y="1182077"/>
                </a:lnTo>
                <a:lnTo>
                  <a:pt x="71022" y="1185959"/>
                </a:lnTo>
                <a:lnTo>
                  <a:pt x="0" y="1187322"/>
                </a:lnTo>
              </a:path>
            </a:pathLst>
          </a:custGeom>
          <a:ln w="12700">
            <a:solidFill>
              <a:srgbClr val="5B9B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123179" y="5281676"/>
            <a:ext cx="621030" cy="887730"/>
          </a:xfrm>
          <a:custGeom>
            <a:avLst/>
            <a:gdLst/>
            <a:ahLst/>
            <a:cxnLst/>
            <a:rect l="l" t="t" r="r" b="b"/>
            <a:pathLst>
              <a:path w="621029" h="887729">
                <a:moveTo>
                  <a:pt x="0" y="0"/>
                </a:moveTo>
                <a:lnTo>
                  <a:pt x="71177" y="1363"/>
                </a:lnTo>
                <a:lnTo>
                  <a:pt x="136512" y="5248"/>
                </a:lnTo>
                <a:lnTo>
                  <a:pt x="194143" y="11346"/>
                </a:lnTo>
                <a:lnTo>
                  <a:pt x="242207" y="19348"/>
                </a:lnTo>
                <a:lnTo>
                  <a:pt x="302191" y="39828"/>
                </a:lnTo>
                <a:lnTo>
                  <a:pt x="310388" y="51689"/>
                </a:lnTo>
                <a:lnTo>
                  <a:pt x="310388" y="391845"/>
                </a:lnTo>
                <a:lnTo>
                  <a:pt x="318583" y="403703"/>
                </a:lnTo>
                <a:lnTo>
                  <a:pt x="341928" y="414589"/>
                </a:lnTo>
                <a:lnTo>
                  <a:pt x="426608" y="432199"/>
                </a:lnTo>
                <a:lnTo>
                  <a:pt x="484216" y="438304"/>
                </a:lnTo>
                <a:lnTo>
                  <a:pt x="549518" y="442194"/>
                </a:lnTo>
                <a:lnTo>
                  <a:pt x="620649" y="443560"/>
                </a:lnTo>
                <a:lnTo>
                  <a:pt x="549518" y="444925"/>
                </a:lnTo>
                <a:lnTo>
                  <a:pt x="484216" y="448816"/>
                </a:lnTo>
                <a:lnTo>
                  <a:pt x="426608" y="454920"/>
                </a:lnTo>
                <a:lnTo>
                  <a:pt x="378558" y="462929"/>
                </a:lnTo>
                <a:lnTo>
                  <a:pt x="318583" y="483416"/>
                </a:lnTo>
                <a:lnTo>
                  <a:pt x="310388" y="495274"/>
                </a:lnTo>
                <a:lnTo>
                  <a:pt x="310388" y="835393"/>
                </a:lnTo>
                <a:lnTo>
                  <a:pt x="302191" y="847251"/>
                </a:lnTo>
                <a:lnTo>
                  <a:pt x="278844" y="858136"/>
                </a:lnTo>
                <a:lnTo>
                  <a:pt x="194143" y="875747"/>
                </a:lnTo>
                <a:lnTo>
                  <a:pt x="136512" y="881851"/>
                </a:lnTo>
                <a:lnTo>
                  <a:pt x="71177" y="885741"/>
                </a:lnTo>
                <a:lnTo>
                  <a:pt x="0" y="887107"/>
                </a:lnTo>
              </a:path>
            </a:pathLst>
          </a:custGeom>
          <a:ln w="12700">
            <a:solidFill>
              <a:srgbClr val="5B9B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61838" y="784694"/>
            <a:ext cx="5255697" cy="48165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559430" y="778344"/>
            <a:ext cx="5419725" cy="4939030"/>
          </a:xfrm>
          <a:custGeom>
            <a:avLst/>
            <a:gdLst/>
            <a:ahLst/>
            <a:cxnLst/>
            <a:rect l="l" t="t" r="r" b="b"/>
            <a:pathLst>
              <a:path w="5419725" h="4939030">
                <a:moveTo>
                  <a:pt x="0" y="4939030"/>
                </a:moveTo>
                <a:lnTo>
                  <a:pt x="5419344" y="4939030"/>
                </a:lnTo>
                <a:lnTo>
                  <a:pt x="5419344" y="0"/>
                </a:lnTo>
                <a:lnTo>
                  <a:pt x="0" y="0"/>
                </a:lnTo>
                <a:lnTo>
                  <a:pt x="0" y="4939030"/>
                </a:lnTo>
                <a:close/>
              </a:path>
            </a:pathLst>
          </a:custGeom>
          <a:ln w="12700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20342" y="627887"/>
            <a:ext cx="8447913" cy="44081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13992" y="621537"/>
            <a:ext cx="8460740" cy="4420870"/>
          </a:xfrm>
          <a:custGeom>
            <a:avLst/>
            <a:gdLst/>
            <a:ahLst/>
            <a:cxnLst/>
            <a:rect l="l" t="t" r="r" b="b"/>
            <a:pathLst>
              <a:path w="8460740" h="4420870">
                <a:moveTo>
                  <a:pt x="0" y="4420870"/>
                </a:moveTo>
                <a:lnTo>
                  <a:pt x="8460613" y="4420870"/>
                </a:lnTo>
                <a:lnTo>
                  <a:pt x="8460613" y="0"/>
                </a:lnTo>
                <a:lnTo>
                  <a:pt x="0" y="0"/>
                </a:lnTo>
                <a:lnTo>
                  <a:pt x="0" y="4420870"/>
                </a:lnTo>
                <a:close/>
              </a:path>
            </a:pathLst>
          </a:custGeom>
          <a:ln w="12700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434846" y="5151246"/>
            <a:ext cx="28054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30" dirty="0">
                <a:latin typeface="Arial"/>
                <a:cs typeface="Arial"/>
              </a:rPr>
              <a:t>a)Stepped </a:t>
            </a:r>
            <a:r>
              <a:rPr sz="2400" spc="-50" dirty="0">
                <a:latin typeface="Arial"/>
                <a:cs typeface="Arial"/>
              </a:rPr>
              <a:t>wall</a:t>
            </a:r>
            <a:r>
              <a:rPr sz="2400" spc="-210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footing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742303" y="5151246"/>
            <a:ext cx="26777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14" dirty="0">
                <a:latin typeface="Arial"/>
                <a:cs typeface="Arial"/>
              </a:rPr>
              <a:t>b)Simple </a:t>
            </a:r>
            <a:r>
              <a:rPr sz="2400" spc="-95" dirty="0">
                <a:latin typeface="Arial"/>
                <a:cs typeface="Arial"/>
              </a:rPr>
              <a:t>Wall</a:t>
            </a:r>
            <a:r>
              <a:rPr sz="2400" spc="-225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footing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69592" y="572004"/>
            <a:ext cx="4070871" cy="56954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600325" y="425602"/>
            <a:ext cx="4784090" cy="5867400"/>
          </a:xfrm>
          <a:custGeom>
            <a:avLst/>
            <a:gdLst/>
            <a:ahLst/>
            <a:cxnLst/>
            <a:rect l="l" t="t" r="r" b="b"/>
            <a:pathLst>
              <a:path w="4784090" h="5867400">
                <a:moveTo>
                  <a:pt x="0" y="5866892"/>
                </a:moveTo>
                <a:lnTo>
                  <a:pt x="4783836" y="5866892"/>
                </a:lnTo>
                <a:lnTo>
                  <a:pt x="4783836" y="0"/>
                </a:lnTo>
                <a:lnTo>
                  <a:pt x="0" y="0"/>
                </a:lnTo>
                <a:lnTo>
                  <a:pt x="0" y="5866892"/>
                </a:lnTo>
                <a:close/>
              </a:path>
            </a:pathLst>
          </a:custGeom>
          <a:ln w="12700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634985" y="4718684"/>
            <a:ext cx="24022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5" dirty="0">
                <a:latin typeface="Arial"/>
                <a:cs typeface="Arial"/>
              </a:rPr>
              <a:t>Grillage</a:t>
            </a:r>
            <a:r>
              <a:rPr sz="2400" spc="-210" dirty="0">
                <a:latin typeface="Arial"/>
                <a:cs typeface="Arial"/>
              </a:rPr>
              <a:t> </a:t>
            </a:r>
            <a:r>
              <a:rPr sz="2400" spc="-50" dirty="0">
                <a:latin typeface="Arial"/>
                <a:cs typeface="Arial"/>
              </a:rPr>
              <a:t>foundation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55624" y="626745"/>
            <a:ext cx="510603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dirty="0">
                <a:latin typeface="Times New Roman"/>
                <a:cs typeface="Times New Roman"/>
              </a:rPr>
              <a:t>2. Combined</a:t>
            </a:r>
            <a:r>
              <a:rPr b="1" spc="-75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footings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07540"/>
            <a:ext cx="10041255" cy="3351529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770"/>
              </a:spcBef>
              <a:buChar char="•"/>
              <a:tabLst>
                <a:tab pos="241300" algn="l"/>
              </a:tabLst>
            </a:pPr>
            <a:r>
              <a:rPr sz="2800" spc="-140" dirty="0">
                <a:latin typeface="Arial"/>
                <a:cs typeface="Arial"/>
              </a:rPr>
              <a:t>Are </a:t>
            </a:r>
            <a:r>
              <a:rPr sz="2800" spc="-75" dirty="0">
                <a:latin typeface="Arial"/>
                <a:cs typeface="Arial"/>
              </a:rPr>
              <a:t>preferred </a:t>
            </a:r>
            <a:r>
              <a:rPr sz="2800" spc="-95" dirty="0">
                <a:latin typeface="Arial"/>
                <a:cs typeface="Arial"/>
              </a:rPr>
              <a:t>when </a:t>
            </a:r>
            <a:r>
              <a:rPr sz="2800" spc="-145" dirty="0">
                <a:latin typeface="Arial"/>
                <a:cs typeface="Arial"/>
              </a:rPr>
              <a:t>2 </a:t>
            </a:r>
            <a:r>
              <a:rPr sz="2800" spc="-70" dirty="0">
                <a:latin typeface="Arial"/>
                <a:cs typeface="Arial"/>
              </a:rPr>
              <a:t>individual </a:t>
            </a:r>
            <a:r>
              <a:rPr sz="2800" spc="-100" dirty="0">
                <a:latin typeface="Arial"/>
                <a:cs typeface="Arial"/>
              </a:rPr>
              <a:t>column </a:t>
            </a:r>
            <a:r>
              <a:rPr sz="2800" spc="-130" dirty="0">
                <a:latin typeface="Arial"/>
                <a:cs typeface="Arial"/>
              </a:rPr>
              <a:t>are </a:t>
            </a:r>
            <a:r>
              <a:rPr sz="2800" spc="-150" dirty="0">
                <a:latin typeface="Arial"/>
                <a:cs typeface="Arial"/>
              </a:rPr>
              <a:t>close </a:t>
            </a:r>
            <a:r>
              <a:rPr sz="2800" spc="20" dirty="0">
                <a:latin typeface="Arial"/>
                <a:cs typeface="Arial"/>
              </a:rPr>
              <a:t>to </a:t>
            </a:r>
            <a:r>
              <a:rPr sz="2800" spc="-175" dirty="0">
                <a:latin typeface="Arial"/>
                <a:cs typeface="Arial"/>
              </a:rPr>
              <a:t>each</a:t>
            </a:r>
            <a:r>
              <a:rPr sz="2800" spc="-500" dirty="0">
                <a:latin typeface="Arial"/>
                <a:cs typeface="Arial"/>
              </a:rPr>
              <a:t> </a:t>
            </a:r>
            <a:r>
              <a:rPr sz="2800" spc="-85" dirty="0">
                <a:latin typeface="Arial"/>
                <a:cs typeface="Arial"/>
              </a:rPr>
              <a:t>other.</a:t>
            </a:r>
            <a:endParaRPr sz="28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675"/>
              </a:spcBef>
              <a:buChar char="•"/>
              <a:tabLst>
                <a:tab pos="241300" algn="l"/>
              </a:tabLst>
            </a:pPr>
            <a:r>
              <a:rPr sz="2800" spc="40" dirty="0">
                <a:latin typeface="Arial"/>
                <a:cs typeface="Arial"/>
              </a:rPr>
              <a:t>It </a:t>
            </a:r>
            <a:r>
              <a:rPr sz="2800" spc="-150" dirty="0">
                <a:latin typeface="Arial"/>
                <a:cs typeface="Arial"/>
              </a:rPr>
              <a:t>is</a:t>
            </a:r>
            <a:r>
              <a:rPr sz="2800" spc="-345" dirty="0">
                <a:latin typeface="Arial"/>
                <a:cs typeface="Arial"/>
              </a:rPr>
              <a:t> </a:t>
            </a:r>
            <a:r>
              <a:rPr sz="2800" spc="-120" dirty="0">
                <a:latin typeface="Arial"/>
                <a:cs typeface="Arial"/>
              </a:rPr>
              <a:t>economical.</a:t>
            </a:r>
            <a:endParaRPr sz="2800">
              <a:latin typeface="Arial"/>
              <a:cs typeface="Arial"/>
            </a:endParaRPr>
          </a:p>
          <a:p>
            <a:pPr marL="241300" marR="278130" indent="-228600">
              <a:lnSpc>
                <a:spcPts val="3020"/>
              </a:lnSpc>
              <a:spcBef>
                <a:spcPts val="1045"/>
              </a:spcBef>
              <a:buChar char="•"/>
              <a:tabLst>
                <a:tab pos="241300" algn="l"/>
              </a:tabLst>
            </a:pPr>
            <a:r>
              <a:rPr sz="2800" spc="-130" dirty="0">
                <a:latin typeface="Arial"/>
                <a:cs typeface="Arial"/>
              </a:rPr>
              <a:t>Provided </a:t>
            </a:r>
            <a:r>
              <a:rPr sz="2800" spc="-95" dirty="0">
                <a:latin typeface="Arial"/>
                <a:cs typeface="Arial"/>
              </a:rPr>
              <a:t>when </a:t>
            </a:r>
            <a:r>
              <a:rPr sz="2800" spc="-114" dirty="0">
                <a:latin typeface="Arial"/>
                <a:cs typeface="Arial"/>
              </a:rPr>
              <a:t>bearing </a:t>
            </a:r>
            <a:r>
              <a:rPr sz="2800" spc="-120" dirty="0">
                <a:latin typeface="Arial"/>
                <a:cs typeface="Arial"/>
              </a:rPr>
              <a:t>capacity </a:t>
            </a:r>
            <a:r>
              <a:rPr sz="2800" spc="-10" dirty="0">
                <a:latin typeface="Arial"/>
                <a:cs typeface="Arial"/>
              </a:rPr>
              <a:t>of </a:t>
            </a:r>
            <a:r>
              <a:rPr sz="2800" spc="-95" dirty="0">
                <a:latin typeface="Arial"/>
                <a:cs typeface="Arial"/>
              </a:rPr>
              <a:t>soil </a:t>
            </a:r>
            <a:r>
              <a:rPr sz="2800" spc="-145" dirty="0">
                <a:latin typeface="Arial"/>
                <a:cs typeface="Arial"/>
              </a:rPr>
              <a:t>is </a:t>
            </a:r>
            <a:r>
              <a:rPr sz="2800" spc="-175" dirty="0">
                <a:latin typeface="Arial"/>
                <a:cs typeface="Arial"/>
              </a:rPr>
              <a:t>less, </a:t>
            </a:r>
            <a:r>
              <a:rPr sz="2800" spc="-70" dirty="0">
                <a:latin typeface="Arial"/>
                <a:cs typeface="Arial"/>
              </a:rPr>
              <a:t>requiring </a:t>
            </a:r>
            <a:r>
              <a:rPr sz="2800" spc="-90" dirty="0">
                <a:latin typeface="Arial"/>
                <a:cs typeface="Arial"/>
              </a:rPr>
              <a:t>more</a:t>
            </a:r>
            <a:r>
              <a:rPr sz="2800" spc="-350" dirty="0">
                <a:latin typeface="Arial"/>
                <a:cs typeface="Arial"/>
              </a:rPr>
              <a:t> </a:t>
            </a:r>
            <a:r>
              <a:rPr sz="2800" spc="-150" dirty="0">
                <a:latin typeface="Arial"/>
                <a:cs typeface="Arial"/>
              </a:rPr>
              <a:t>area  </a:t>
            </a:r>
            <a:r>
              <a:rPr sz="2800" spc="-85" dirty="0">
                <a:latin typeface="Arial"/>
                <a:cs typeface="Arial"/>
              </a:rPr>
              <a:t>under </a:t>
            </a:r>
            <a:r>
              <a:rPr sz="2800" spc="-70" dirty="0">
                <a:latin typeface="Arial"/>
                <a:cs typeface="Arial"/>
              </a:rPr>
              <a:t>individual</a:t>
            </a:r>
            <a:r>
              <a:rPr sz="2800" spc="-155" dirty="0">
                <a:latin typeface="Arial"/>
                <a:cs typeface="Arial"/>
              </a:rPr>
              <a:t> </a:t>
            </a:r>
            <a:r>
              <a:rPr sz="2800" spc="-55" dirty="0">
                <a:latin typeface="Arial"/>
                <a:cs typeface="Arial"/>
              </a:rPr>
              <a:t>footing.</a:t>
            </a:r>
            <a:endParaRPr sz="28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620"/>
              </a:spcBef>
              <a:buChar char="•"/>
              <a:tabLst>
                <a:tab pos="241300" algn="l"/>
              </a:tabLst>
            </a:pPr>
            <a:r>
              <a:rPr sz="2800" spc="-150" dirty="0">
                <a:latin typeface="Arial"/>
                <a:cs typeface="Arial"/>
              </a:rPr>
              <a:t>Combined </a:t>
            </a:r>
            <a:r>
              <a:rPr sz="2800" spc="-50" dirty="0">
                <a:latin typeface="Arial"/>
                <a:cs typeface="Arial"/>
              </a:rPr>
              <a:t>footing </a:t>
            </a:r>
            <a:r>
              <a:rPr sz="2800" spc="-170" dirty="0">
                <a:latin typeface="Arial"/>
                <a:cs typeface="Arial"/>
              </a:rPr>
              <a:t>may </a:t>
            </a:r>
            <a:r>
              <a:rPr sz="2800" spc="-130" dirty="0">
                <a:latin typeface="Arial"/>
                <a:cs typeface="Arial"/>
              </a:rPr>
              <a:t>be </a:t>
            </a:r>
            <a:r>
              <a:rPr sz="2800" spc="-114" dirty="0">
                <a:latin typeface="Arial"/>
                <a:cs typeface="Arial"/>
              </a:rPr>
              <a:t>rectangular, </a:t>
            </a:r>
            <a:r>
              <a:rPr sz="2800" spc="-165" dirty="0">
                <a:latin typeface="Arial"/>
                <a:cs typeface="Arial"/>
              </a:rPr>
              <a:t>Trapezoidal </a:t>
            </a:r>
            <a:r>
              <a:rPr sz="2800" spc="-25" dirty="0">
                <a:latin typeface="Arial"/>
                <a:cs typeface="Arial"/>
              </a:rPr>
              <a:t>or</a:t>
            </a:r>
            <a:r>
              <a:rPr sz="2800" spc="-210" dirty="0">
                <a:latin typeface="Arial"/>
                <a:cs typeface="Arial"/>
              </a:rPr>
              <a:t> </a:t>
            </a:r>
            <a:r>
              <a:rPr sz="2800" spc="-80" dirty="0">
                <a:latin typeface="Arial"/>
                <a:cs typeface="Arial"/>
              </a:rPr>
              <a:t>column-wall.</a:t>
            </a:r>
            <a:endParaRPr sz="2800">
              <a:latin typeface="Arial"/>
              <a:cs typeface="Arial"/>
            </a:endParaRPr>
          </a:p>
          <a:p>
            <a:pPr marL="241300" marR="5080" indent="-228600">
              <a:lnSpc>
                <a:spcPts val="3020"/>
              </a:lnSpc>
              <a:spcBef>
                <a:spcPts val="1060"/>
              </a:spcBef>
              <a:buChar char="•"/>
              <a:tabLst>
                <a:tab pos="241300" algn="l"/>
              </a:tabLst>
            </a:pPr>
            <a:r>
              <a:rPr sz="2800" dirty="0">
                <a:latin typeface="Arial"/>
                <a:cs typeface="Arial"/>
              </a:rPr>
              <a:t>If</a:t>
            </a:r>
            <a:r>
              <a:rPr sz="2800" spc="-165" dirty="0">
                <a:latin typeface="Arial"/>
                <a:cs typeface="Arial"/>
              </a:rPr>
              <a:t> </a:t>
            </a:r>
            <a:r>
              <a:rPr sz="2800" spc="-35" dirty="0">
                <a:latin typeface="Arial"/>
                <a:cs typeface="Arial"/>
              </a:rPr>
              <a:t>the</a:t>
            </a:r>
            <a:r>
              <a:rPr sz="2800" spc="-135" dirty="0">
                <a:latin typeface="Arial"/>
                <a:cs typeface="Arial"/>
              </a:rPr>
              <a:t> </a:t>
            </a:r>
            <a:r>
              <a:rPr sz="2800" spc="-130" dirty="0">
                <a:latin typeface="Arial"/>
                <a:cs typeface="Arial"/>
              </a:rPr>
              <a:t>columns</a:t>
            </a:r>
            <a:r>
              <a:rPr sz="2800" spc="-114" dirty="0">
                <a:latin typeface="Arial"/>
                <a:cs typeface="Arial"/>
              </a:rPr>
              <a:t> </a:t>
            </a:r>
            <a:r>
              <a:rPr sz="2800" spc="-105" dirty="0">
                <a:latin typeface="Arial"/>
                <a:cs typeface="Arial"/>
              </a:rPr>
              <a:t>carry</a:t>
            </a:r>
            <a:r>
              <a:rPr sz="2800" spc="-135" dirty="0">
                <a:latin typeface="Arial"/>
                <a:cs typeface="Arial"/>
              </a:rPr>
              <a:t> </a:t>
            </a:r>
            <a:r>
              <a:rPr sz="2800" spc="-110" dirty="0">
                <a:latin typeface="Arial"/>
                <a:cs typeface="Arial"/>
              </a:rPr>
              <a:t>equal</a:t>
            </a:r>
            <a:r>
              <a:rPr sz="2800" spc="-145" dirty="0">
                <a:latin typeface="Arial"/>
                <a:cs typeface="Arial"/>
              </a:rPr>
              <a:t> </a:t>
            </a:r>
            <a:r>
              <a:rPr sz="2800" spc="-130" dirty="0">
                <a:latin typeface="Arial"/>
                <a:cs typeface="Arial"/>
              </a:rPr>
              <a:t>loads,</a:t>
            </a:r>
            <a:r>
              <a:rPr sz="2800" spc="-140" dirty="0">
                <a:latin typeface="Arial"/>
                <a:cs typeface="Arial"/>
              </a:rPr>
              <a:t> </a:t>
            </a:r>
            <a:r>
              <a:rPr sz="2800" spc="-35" dirty="0">
                <a:latin typeface="Arial"/>
                <a:cs typeface="Arial"/>
              </a:rPr>
              <a:t>the</a:t>
            </a:r>
            <a:r>
              <a:rPr sz="2800" spc="-130" dirty="0">
                <a:latin typeface="Arial"/>
                <a:cs typeface="Arial"/>
              </a:rPr>
              <a:t> </a:t>
            </a:r>
            <a:r>
              <a:rPr sz="2800" spc="-50" dirty="0">
                <a:latin typeface="Arial"/>
                <a:cs typeface="Arial"/>
              </a:rPr>
              <a:t>footing</a:t>
            </a:r>
            <a:r>
              <a:rPr sz="2800" spc="-135" dirty="0">
                <a:latin typeface="Arial"/>
                <a:cs typeface="Arial"/>
              </a:rPr>
              <a:t> </a:t>
            </a:r>
            <a:r>
              <a:rPr sz="2800" spc="-145" dirty="0">
                <a:latin typeface="Arial"/>
                <a:cs typeface="Arial"/>
              </a:rPr>
              <a:t>is </a:t>
            </a:r>
            <a:r>
              <a:rPr sz="2800" spc="-5" dirty="0">
                <a:latin typeface="Arial"/>
                <a:cs typeface="Arial"/>
              </a:rPr>
              <a:t>of</a:t>
            </a:r>
            <a:r>
              <a:rPr sz="2800" spc="-155" dirty="0">
                <a:latin typeface="Arial"/>
                <a:cs typeface="Arial"/>
              </a:rPr>
              <a:t> </a:t>
            </a:r>
            <a:r>
              <a:rPr sz="2800" spc="-95" dirty="0">
                <a:latin typeface="Arial"/>
                <a:cs typeface="Arial"/>
              </a:rPr>
              <a:t>rectangular</a:t>
            </a:r>
            <a:r>
              <a:rPr sz="2800" spc="-140" dirty="0">
                <a:latin typeface="Arial"/>
                <a:cs typeface="Arial"/>
              </a:rPr>
              <a:t> </a:t>
            </a:r>
            <a:r>
              <a:rPr sz="2800" spc="-165" dirty="0">
                <a:latin typeface="Arial"/>
                <a:cs typeface="Arial"/>
              </a:rPr>
              <a:t>shape,  </a:t>
            </a:r>
            <a:r>
              <a:rPr sz="2800" spc="-75" dirty="0">
                <a:latin typeface="Arial"/>
                <a:cs typeface="Arial"/>
              </a:rPr>
              <a:t>otherwise </a:t>
            </a:r>
            <a:r>
              <a:rPr sz="2800" spc="-45" dirty="0">
                <a:latin typeface="Arial"/>
                <a:cs typeface="Arial"/>
              </a:rPr>
              <a:t>its </a:t>
            </a:r>
            <a:r>
              <a:rPr sz="2800" spc="-100" dirty="0">
                <a:latin typeface="Arial"/>
                <a:cs typeface="Arial"/>
              </a:rPr>
              <a:t>trapezoidal</a:t>
            </a:r>
            <a:r>
              <a:rPr sz="2800" spc="-300" dirty="0">
                <a:latin typeface="Arial"/>
                <a:cs typeface="Arial"/>
              </a:rPr>
              <a:t> </a:t>
            </a:r>
            <a:r>
              <a:rPr sz="2800" spc="-165" dirty="0">
                <a:latin typeface="Arial"/>
                <a:cs typeface="Arial"/>
              </a:rPr>
              <a:t>shape.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92065" y="629516"/>
            <a:ext cx="4928195" cy="50762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791460" y="609688"/>
            <a:ext cx="5116195" cy="5250815"/>
          </a:xfrm>
          <a:custGeom>
            <a:avLst/>
            <a:gdLst/>
            <a:ahLst/>
            <a:cxnLst/>
            <a:rect l="l" t="t" r="r" b="b"/>
            <a:pathLst>
              <a:path w="5116195" h="5250815">
                <a:moveTo>
                  <a:pt x="0" y="5250561"/>
                </a:moveTo>
                <a:lnTo>
                  <a:pt x="5115941" y="5250561"/>
                </a:lnTo>
                <a:lnTo>
                  <a:pt x="5115941" y="0"/>
                </a:lnTo>
                <a:lnTo>
                  <a:pt x="0" y="0"/>
                </a:lnTo>
                <a:lnTo>
                  <a:pt x="0" y="5250561"/>
                </a:lnTo>
                <a:close/>
              </a:path>
            </a:pathLst>
          </a:custGeom>
          <a:ln w="12700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324993"/>
            <a:ext cx="709866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>
                <a:latin typeface="Times New Roman"/>
                <a:cs typeface="Times New Roman"/>
              </a:rPr>
              <a:t>3. Strap or cantilever</a:t>
            </a:r>
            <a:r>
              <a:rPr b="1" spc="-275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footings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07540"/>
            <a:ext cx="9931400" cy="143446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770"/>
              </a:spcBef>
              <a:buChar char="•"/>
              <a:tabLst>
                <a:tab pos="241300" algn="l"/>
              </a:tabLst>
            </a:pPr>
            <a:r>
              <a:rPr sz="2800" spc="-95" dirty="0">
                <a:latin typeface="Arial"/>
                <a:cs typeface="Arial"/>
              </a:rPr>
              <a:t>Independent </a:t>
            </a:r>
            <a:r>
              <a:rPr sz="2800" spc="-85" dirty="0">
                <a:latin typeface="Arial"/>
                <a:cs typeface="Arial"/>
              </a:rPr>
              <a:t>footings </a:t>
            </a:r>
            <a:r>
              <a:rPr sz="2800" spc="-10" dirty="0">
                <a:latin typeface="Arial"/>
                <a:cs typeface="Arial"/>
              </a:rPr>
              <a:t>of </a:t>
            </a:r>
            <a:r>
              <a:rPr sz="2800" spc="10" dirty="0">
                <a:latin typeface="Arial"/>
                <a:cs typeface="Arial"/>
              </a:rPr>
              <a:t>two </a:t>
            </a:r>
            <a:r>
              <a:rPr sz="2800" spc="-130" dirty="0">
                <a:latin typeface="Arial"/>
                <a:cs typeface="Arial"/>
              </a:rPr>
              <a:t>columns are </a:t>
            </a:r>
            <a:r>
              <a:rPr sz="2800" spc="-120" dirty="0">
                <a:latin typeface="Arial"/>
                <a:cs typeface="Arial"/>
              </a:rPr>
              <a:t>connected </a:t>
            </a:r>
            <a:r>
              <a:rPr sz="2800" spc="-125" dirty="0">
                <a:latin typeface="Arial"/>
                <a:cs typeface="Arial"/>
              </a:rPr>
              <a:t>by </a:t>
            </a:r>
            <a:r>
              <a:rPr sz="2800" spc="-220" dirty="0">
                <a:latin typeface="Arial"/>
                <a:cs typeface="Arial"/>
              </a:rPr>
              <a:t>a</a:t>
            </a:r>
            <a:r>
              <a:rPr sz="2800" spc="-475" dirty="0">
                <a:latin typeface="Arial"/>
                <a:cs typeface="Arial"/>
              </a:rPr>
              <a:t> </a:t>
            </a:r>
            <a:r>
              <a:rPr sz="2800" spc="-135" dirty="0">
                <a:latin typeface="Arial"/>
                <a:cs typeface="Arial"/>
              </a:rPr>
              <a:t>beam.</a:t>
            </a:r>
            <a:endParaRPr sz="2800">
              <a:latin typeface="Arial"/>
              <a:cs typeface="Arial"/>
            </a:endParaRPr>
          </a:p>
          <a:p>
            <a:pPr marL="241300" marR="5080" indent="-228600">
              <a:lnSpc>
                <a:spcPts val="3030"/>
              </a:lnSpc>
              <a:spcBef>
                <a:spcPts val="1050"/>
              </a:spcBef>
              <a:buChar char="•"/>
              <a:tabLst>
                <a:tab pos="241300" algn="l"/>
              </a:tabLst>
            </a:pPr>
            <a:r>
              <a:rPr sz="2800" spc="-204" dirty="0">
                <a:latin typeface="Arial"/>
                <a:cs typeface="Arial"/>
              </a:rPr>
              <a:t>The </a:t>
            </a:r>
            <a:r>
              <a:rPr sz="2800" spc="-105" dirty="0">
                <a:latin typeface="Arial"/>
                <a:cs typeface="Arial"/>
              </a:rPr>
              <a:t>strap </a:t>
            </a:r>
            <a:r>
              <a:rPr sz="2800" spc="-150" dirty="0">
                <a:latin typeface="Arial"/>
                <a:cs typeface="Arial"/>
              </a:rPr>
              <a:t>beam </a:t>
            </a:r>
            <a:r>
              <a:rPr sz="2800" spc="-165" dirty="0">
                <a:latin typeface="Arial"/>
                <a:cs typeface="Arial"/>
              </a:rPr>
              <a:t>does </a:t>
            </a:r>
            <a:r>
              <a:rPr sz="2800" spc="-10" dirty="0">
                <a:latin typeface="Arial"/>
                <a:cs typeface="Arial"/>
              </a:rPr>
              <a:t>not </a:t>
            </a:r>
            <a:r>
              <a:rPr sz="2800" spc="-95" dirty="0">
                <a:latin typeface="Arial"/>
                <a:cs typeface="Arial"/>
              </a:rPr>
              <a:t>remain </a:t>
            </a:r>
            <a:r>
              <a:rPr sz="2800" spc="-35" dirty="0">
                <a:latin typeface="Arial"/>
                <a:cs typeface="Arial"/>
              </a:rPr>
              <a:t>in </a:t>
            </a:r>
            <a:r>
              <a:rPr sz="2800" spc="-90" dirty="0">
                <a:latin typeface="Arial"/>
                <a:cs typeface="Arial"/>
              </a:rPr>
              <a:t>contact </a:t>
            </a:r>
            <a:r>
              <a:rPr sz="2800" spc="15" dirty="0">
                <a:latin typeface="Arial"/>
                <a:cs typeface="Arial"/>
              </a:rPr>
              <a:t>with </a:t>
            </a:r>
            <a:r>
              <a:rPr sz="2800" spc="-95" dirty="0">
                <a:latin typeface="Arial"/>
                <a:cs typeface="Arial"/>
              </a:rPr>
              <a:t>soil, </a:t>
            </a:r>
            <a:r>
              <a:rPr sz="2800" spc="-135" dirty="0">
                <a:latin typeface="Arial"/>
                <a:cs typeface="Arial"/>
              </a:rPr>
              <a:t>and </a:t>
            </a:r>
            <a:r>
              <a:rPr sz="2800" spc="-85" dirty="0">
                <a:latin typeface="Arial"/>
                <a:cs typeface="Arial"/>
              </a:rPr>
              <a:t>thus</a:t>
            </a:r>
            <a:r>
              <a:rPr sz="2800" spc="-530" dirty="0">
                <a:latin typeface="Arial"/>
                <a:cs typeface="Arial"/>
              </a:rPr>
              <a:t> </a:t>
            </a:r>
            <a:r>
              <a:rPr sz="2800" spc="-170" dirty="0">
                <a:latin typeface="Arial"/>
                <a:cs typeface="Arial"/>
              </a:rPr>
              <a:t>does  </a:t>
            </a:r>
            <a:r>
              <a:rPr sz="2800" spc="-10" dirty="0">
                <a:latin typeface="Arial"/>
                <a:cs typeface="Arial"/>
              </a:rPr>
              <a:t>not </a:t>
            </a:r>
            <a:r>
              <a:rPr sz="2800" spc="-80" dirty="0">
                <a:latin typeface="Arial"/>
                <a:cs typeface="Arial"/>
              </a:rPr>
              <a:t>transfer </a:t>
            </a:r>
            <a:r>
              <a:rPr sz="2800" spc="-165" dirty="0">
                <a:latin typeface="Arial"/>
                <a:cs typeface="Arial"/>
              </a:rPr>
              <a:t>any </a:t>
            </a:r>
            <a:r>
              <a:rPr sz="2800" spc="-145" dirty="0">
                <a:latin typeface="Arial"/>
                <a:cs typeface="Arial"/>
              </a:rPr>
              <a:t>pressure </a:t>
            </a:r>
            <a:r>
              <a:rPr sz="2800" spc="20" dirty="0">
                <a:latin typeface="Arial"/>
                <a:cs typeface="Arial"/>
              </a:rPr>
              <a:t>to </a:t>
            </a:r>
            <a:r>
              <a:rPr sz="2800" spc="-35" dirty="0">
                <a:latin typeface="Arial"/>
                <a:cs typeface="Arial"/>
              </a:rPr>
              <a:t>the</a:t>
            </a:r>
            <a:r>
              <a:rPr sz="2800" spc="-445" dirty="0">
                <a:latin typeface="Arial"/>
                <a:cs typeface="Arial"/>
              </a:rPr>
              <a:t> </a:t>
            </a:r>
            <a:r>
              <a:rPr sz="2800" spc="-90" dirty="0">
                <a:latin typeface="Arial"/>
                <a:cs typeface="Arial"/>
              </a:rPr>
              <a:t>soil.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401786" y="612810"/>
            <a:ext cx="5179180" cy="58613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319271" y="530339"/>
            <a:ext cx="5448935" cy="6007735"/>
          </a:xfrm>
          <a:custGeom>
            <a:avLst/>
            <a:gdLst/>
            <a:ahLst/>
            <a:cxnLst/>
            <a:rect l="l" t="t" r="r" b="b"/>
            <a:pathLst>
              <a:path w="5448934" h="6007734">
                <a:moveTo>
                  <a:pt x="0" y="6007227"/>
                </a:moveTo>
                <a:lnTo>
                  <a:pt x="5448935" y="6007227"/>
                </a:lnTo>
                <a:lnTo>
                  <a:pt x="5448935" y="0"/>
                </a:lnTo>
                <a:lnTo>
                  <a:pt x="0" y="0"/>
                </a:lnTo>
                <a:lnTo>
                  <a:pt x="0" y="6007227"/>
                </a:lnTo>
                <a:close/>
              </a:path>
            </a:pathLst>
          </a:custGeom>
          <a:ln w="12700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253</Words>
  <Application>Microsoft Office PowerPoint</Application>
  <PresentationFormat>Custom</PresentationFormat>
  <Paragraphs>35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SHALLOW FOUNDATION</vt:lpstr>
      <vt:lpstr>1. Spread footings</vt:lpstr>
      <vt:lpstr>Slide 3</vt:lpstr>
      <vt:lpstr>Slide 4</vt:lpstr>
      <vt:lpstr>Slide 5</vt:lpstr>
      <vt:lpstr>2. Combined footings</vt:lpstr>
      <vt:lpstr>Slide 7</vt:lpstr>
      <vt:lpstr>3. Strap or cantilever footings</vt:lpstr>
      <vt:lpstr>Slide 9</vt:lpstr>
      <vt:lpstr>4. Mat or raft foundation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SHALLOW FOUNDATION</dc:title>
  <dc:creator>aMEEN</dc:creator>
  <cp:lastModifiedBy>WETEN</cp:lastModifiedBy>
  <cp:revision>1</cp:revision>
  <dcterms:created xsi:type="dcterms:W3CDTF">2018-07-24T10:06:31Z</dcterms:created>
  <dcterms:modified xsi:type="dcterms:W3CDTF">2018-07-24T10:10:26Z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2014-05-12T00:00:00Z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2018-07-24T00:00:00Z</vt:filetime>
  </property>
</Properties>
</file>